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4"/>
    <p:sldMasterId id="2147483690" r:id="rId5"/>
    <p:sldMasterId id="2147483691" r:id="rId6"/>
  </p:sldMasterIdLst>
  <p:notesMasterIdLst>
    <p:notesMasterId r:id="rId11"/>
  </p:notesMasterIdLst>
  <p:sldIdLst>
    <p:sldId id="256" r:id="rId7"/>
    <p:sldId id="257" r:id="rId8"/>
    <p:sldId id="258" r:id="rId9"/>
    <p:sldId id="259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411e96cc5_4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3411e96cc5_4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411e96cc5_4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3411e96cc5_4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411e96cc5_4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411e96cc5_4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a8217300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3a8217300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848" cy="1728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799" cy="131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896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50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216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456" cy="338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774" cy="47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774" cy="2963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399" cy="425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6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399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body" idx="1"/>
          </p:nvPr>
        </p:nvSpPr>
        <p:spPr>
          <a:xfrm rot="5400000">
            <a:off x="2703240" y="-1248122"/>
            <a:ext cx="2739750" cy="749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2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>
            <a:spLocks noGrp="1"/>
          </p:cNvSpPr>
          <p:nvPr>
            <p:ph type="title"/>
          </p:nvPr>
        </p:nvSpPr>
        <p:spPr>
          <a:xfrm rot="5400000">
            <a:off x="6012655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8"/>
          <p:cNvSpPr txBox="1">
            <a:spLocks noGrp="1"/>
          </p:cNvSpPr>
          <p:nvPr>
            <p:ph type="body" idx="1"/>
          </p:nvPr>
        </p:nvSpPr>
        <p:spPr>
          <a:xfrm rot="5400000">
            <a:off x="1821656" y="-1209674"/>
            <a:ext cx="3290888" cy="6019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2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2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8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subTitle" idx="1"/>
          </p:nvPr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3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67" name="Google Shape;167;p32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8" name="Google Shape;168;p3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9" name="Google Shape;169;p3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0" name="Google Shape;170;p32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2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 1">
  <p:cSld name="Content with Caption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>
            <a:spLocks noGrp="1"/>
          </p:cNvSpPr>
          <p:nvPr>
            <p:ph type="title"/>
          </p:nvPr>
        </p:nvSpPr>
        <p:spPr>
          <a:xfrm>
            <a:off x="457200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74" name="Google Shape;174;p33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7" name="Google Shape;177;p3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8" name="Google Shape;178;p3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body" idx="1"/>
          </p:nvPr>
        </p:nvSpPr>
        <p:spPr>
          <a:xfrm>
            <a:off x="3575050" y="1076325"/>
            <a:ext cx="51117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34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4" name="Google Shape;184;p3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5" name="Google Shape;185;p3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88" name="Google Shape;188;p35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9" name="Google Shape;189;p35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Google Shape;190;p35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Google Shape;191;p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>
            <a:spLocks noGrp="1"/>
          </p:cNvSpPr>
          <p:nvPr>
            <p:ph type="title"/>
          </p:nvPr>
        </p:nvSpPr>
        <p:spPr>
          <a:xfrm>
            <a:off x="467543" y="1608658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4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67543" y="483518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5" name="Google Shape;195;p36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00" name="Google Shape;200;p37"/>
          <p:cNvSpPr txBox="1">
            <a:spLocks noGrp="1"/>
          </p:cNvSpPr>
          <p:nvPr>
            <p:ph type="body" idx="1"/>
          </p:nvPr>
        </p:nvSpPr>
        <p:spPr>
          <a:xfrm>
            <a:off x="323528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sldNum" idx="12"/>
          </p:nvPr>
        </p:nvSpPr>
        <p:spPr>
          <a:xfrm>
            <a:off x="6804247" y="4731989"/>
            <a:ext cx="194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7"/>
          <p:cNvSpPr txBox="1">
            <a:spLocks noGrp="1"/>
          </p:cNvSpPr>
          <p:nvPr>
            <p:ph type="body" idx="2"/>
          </p:nvPr>
        </p:nvSpPr>
        <p:spPr>
          <a:xfrm>
            <a:off x="4582344" y="1203598"/>
            <a:ext cx="4104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 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7" name="Google Shape;207;p38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8" name="Google Shape;208;p38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4645026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645026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body" idx="3"/>
          </p:nvPr>
        </p:nvSpPr>
        <p:spPr>
          <a:xfrm>
            <a:off x="323528" y="115133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7" name="Google Shape;217;p39"/>
          <p:cNvSpPr txBox="1">
            <a:spLocks noGrp="1"/>
          </p:cNvSpPr>
          <p:nvPr>
            <p:ph type="body" idx="4"/>
          </p:nvPr>
        </p:nvSpPr>
        <p:spPr>
          <a:xfrm>
            <a:off x="323528" y="1631155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2D05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B0F0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0" name="Google Shape;220;p40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2" name="Google Shape;222;p40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41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41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20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29" name="Google Shape;229;p4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0" name="Google Shape;230;p4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2" name="Google Shape;232;p42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3" name="Google Shape;233;p42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36" name="Google Shape;236;p43"/>
          <p:cNvSpPr txBox="1">
            <a:spLocks noGrp="1"/>
          </p:cNvSpPr>
          <p:nvPr>
            <p:ph type="body" idx="1"/>
          </p:nvPr>
        </p:nvSpPr>
        <p:spPr>
          <a:xfrm rot="5400000">
            <a:off x="2703203" y="-1248009"/>
            <a:ext cx="2739900" cy="74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4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4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9" name="Google Shape;239;p43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4"/>
          <p:cNvSpPr txBox="1">
            <a:spLocks noGrp="1"/>
          </p:cNvSpPr>
          <p:nvPr>
            <p:ph type="title"/>
          </p:nvPr>
        </p:nvSpPr>
        <p:spPr>
          <a:xfrm rot="5400000">
            <a:off x="6012599" y="771581"/>
            <a:ext cx="3291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42" name="Google Shape;242;p44"/>
          <p:cNvSpPr txBox="1">
            <a:spLocks noGrp="1"/>
          </p:cNvSpPr>
          <p:nvPr>
            <p:ph type="body" idx="1"/>
          </p:nvPr>
        </p:nvSpPr>
        <p:spPr>
          <a:xfrm rot="5400000">
            <a:off x="1821600" y="-1209619"/>
            <a:ext cx="32910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3" name="Google Shape;243;p44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4" name="Google Shape;244;p44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5" name="Google Shape;245;p44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272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272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599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  <a:defRPr sz="3600" b="0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0" name="Google Shape;150;p29"/>
          <p:cNvSpPr txBox="1">
            <a:spLocks noGrp="1"/>
          </p:cNvSpPr>
          <p:nvPr>
            <p:ph type="body" idx="1"/>
          </p:nvPr>
        </p:nvSpPr>
        <p:spPr>
          <a:xfrm>
            <a:off x="323528" y="1200150"/>
            <a:ext cx="83634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29"/>
          <p:cNvSpPr txBox="1">
            <a:spLocks noGrp="1"/>
          </p:cNvSpPr>
          <p:nvPr>
            <p:ph type="dt" idx="10"/>
          </p:nvPr>
        </p:nvSpPr>
        <p:spPr>
          <a:xfrm>
            <a:off x="1187624" y="4731989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ftr" idx="11"/>
          </p:nvPr>
        </p:nvSpPr>
        <p:spPr>
          <a:xfrm>
            <a:off x="3854623" y="4731989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5"/>
          <p:cNvSpPr txBox="1">
            <a:spLocks noGrp="1"/>
          </p:cNvSpPr>
          <p:nvPr>
            <p:ph type="ctrTitle"/>
          </p:nvPr>
        </p:nvSpPr>
        <p:spPr>
          <a:xfrm>
            <a:off x="755575" y="771550"/>
            <a:ext cx="7632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>
                <a:latin typeface="Roboto"/>
                <a:ea typeface="Roboto"/>
                <a:cs typeface="Roboto"/>
                <a:sym typeface="Roboto"/>
              </a:rPr>
              <a:t>Workplace Health &amp; Safety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en-GB" dirty="0">
                <a:latin typeface="Roboto"/>
                <a:ea typeface="Roboto"/>
                <a:cs typeface="Roboto"/>
                <a:sym typeface="Roboto"/>
              </a:rPr>
              <a:t>Assessment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45"/>
          <p:cNvSpPr txBox="1"/>
          <p:nvPr/>
        </p:nvSpPr>
        <p:spPr>
          <a:xfrm>
            <a:off x="755575" y="4226300"/>
            <a:ext cx="55239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504D"/>
              </a:buClr>
              <a:buSzPts val="1400"/>
              <a:buFont typeface="Roboto"/>
              <a:buNone/>
            </a:pPr>
            <a:r>
              <a:rPr lang="en-GB" sz="1400" b="0" i="0" u="none" strike="noStrike" cap="none" dirty="0">
                <a:solidFill>
                  <a:srgbClr val="C0504D"/>
                </a:solidFill>
                <a:latin typeface="Roboto"/>
                <a:ea typeface="Roboto"/>
                <a:cs typeface="Roboto"/>
                <a:sym typeface="Roboto"/>
              </a:rPr>
              <a:t>DUE DATE</a:t>
            </a:r>
            <a:r>
              <a:rPr lang="en-GB" sz="1400" b="0" i="0" u="none" strike="noStrike" cap="none">
                <a:solidFill>
                  <a:srgbClr val="C0504D"/>
                </a:solidFill>
                <a:latin typeface="Roboto"/>
                <a:ea typeface="Roboto"/>
                <a:cs typeface="Roboto"/>
                <a:sym typeface="Roboto"/>
              </a:rPr>
              <a:t>: 13/3/2019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45"/>
          <p:cNvSpPr txBox="1"/>
          <p:nvPr/>
        </p:nvSpPr>
        <p:spPr>
          <a:xfrm>
            <a:off x="755575" y="25717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Josh Moten</a:t>
            </a:r>
            <a:endParaRPr sz="28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6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sz="3600" b="0" i="0" u="none" strike="noStrike" cap="none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36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46"/>
          <p:cNvSpPr txBox="1">
            <a:spLocks noGrp="1"/>
          </p:cNvSpPr>
          <p:nvPr>
            <p:ph type="body" idx="1"/>
          </p:nvPr>
        </p:nvSpPr>
        <p:spPr>
          <a:xfrm>
            <a:off x="323528" y="1063375"/>
            <a:ext cx="80649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 b="1" i="0" u="none" strike="noStrike" cap="none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Introduction:</a:t>
            </a:r>
            <a:endParaRPr sz="900" b="1" i="0" u="none" strike="noStrike" cap="none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This assessment will examine the process of writing a WHS management plan for a fictional game studio, in line with the provided scenario. </a:t>
            </a:r>
            <a:b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provided brief is designed to collect all the evidence of competency you require for this subject. Following an alternative brief and/or presenting additional evidence of competency needs to be negotiated with your </a:t>
            </a:r>
            <a:r>
              <a:rPr lang="en-US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teacher.</a:t>
            </a:r>
          </a:p>
          <a:p>
            <a:pPr marL="0" indent="0">
              <a:spcBef>
                <a:spcPts val="0"/>
              </a:spcBef>
              <a:buClr>
                <a:srgbClr val="B7B7B7"/>
              </a:buClr>
              <a:buSzPts val="900"/>
              <a:buNone/>
            </a:pPr>
            <a:endParaRPr lang="en-US"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rgbClr val="92D050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will include:</a:t>
            </a:r>
            <a:endParaRPr sz="900" b="1" dirty="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Analysing a scenario.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Identifying WHS responsibilities.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Conducting hazard and risk assessments.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Implementing WHS control measures.</a:t>
            </a: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Evaluating control measures.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Planning WHS Training.</a:t>
            </a:r>
          </a:p>
          <a:p>
            <a:pPr marL="342900" indent="-22860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Observing and maintaining healthy work practices.</a:t>
            </a:r>
          </a:p>
          <a:p>
            <a:pPr marL="114300" indent="0">
              <a:lnSpc>
                <a:spcPct val="115000"/>
              </a:lnSpc>
              <a:spcBef>
                <a:spcPts val="0"/>
              </a:spcBef>
              <a:buClr>
                <a:srgbClr val="00B0F0"/>
              </a:buClr>
              <a:buSzPts val="900"/>
              <a:buNone/>
            </a:pP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GB" sz="900" b="1" dirty="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The assessment instructions: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228600" rtl="0">
              <a:spcBef>
                <a:spcPts val="518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All sections marked in </a:t>
            </a: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green</a:t>
            </a:r>
            <a:r>
              <a:rPr lang="en-GB" sz="900" dirty="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 must be edited/filled out by each student. Be sure to replace “Student Name” on the first slide and include your name in the document filename.</a:t>
            </a:r>
            <a:endParaRPr sz="900" dirty="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 dirty="0" err="1">
                <a:latin typeface="Roboto"/>
                <a:ea typeface="Roboto"/>
                <a:cs typeface="Roboto"/>
                <a:sym typeface="Roboto"/>
              </a:rPr>
              <a:t>Scenario</a:t>
            </a:r>
            <a:r>
              <a:rPr lang="en-GB" sz="3600" b="0" i="0" u="none" strike="noStrike" cap="none" dirty="0" err="1">
                <a:solidFill>
                  <a:srgbClr val="00B0F0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GB" sz="3000" b="0" i="0" u="none" strike="noStrike" cap="none" dirty="0" err="1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VR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 Game </a:t>
            </a:r>
            <a:r>
              <a:rPr lang="en-GB" sz="3000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GB" sz="3000" b="0" i="0" u="none" strike="noStrike" cap="none" dirty="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emo</a:t>
            </a:r>
            <a:endParaRPr sz="3600" b="0" i="0" u="none" strike="noStrike" cap="none" dirty="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47"/>
          <p:cNvSpPr txBox="1">
            <a:spLocks noGrp="1"/>
          </p:cNvSpPr>
          <p:nvPr>
            <p:ph type="body" idx="1"/>
          </p:nvPr>
        </p:nvSpPr>
        <p:spPr>
          <a:xfrm>
            <a:off x="323525" y="1063375"/>
            <a:ext cx="4741800" cy="3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 b="1" i="0" u="none" strike="noStrike" cap="non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Overview:</a:t>
            </a:r>
            <a:endParaRPr sz="900" b="0" i="0" u="none" strike="noStrike" cap="none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 are the manager of a small studio “IntenseVR Games” who have been invited to demonstrate your new multiplayer Virtual Reality game demo at the GamesRock convention.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Your game is a full VR competitive multiplayer, fast paced action, sci-fi, horror game which allows the player to use melee attacks as well as jump, duck and dodge.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It is 48 hours until showtime and there are still a lot of bugs to sort out back at the studio and your team will need as much time as they can get to fix them all.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booth needs to be delivered and set up 12 hours before the doors open, this will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Involve the studio manager taking a team of 3-4 to construct the heavy framework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for the booth and setup all the equipment, which includes: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PC’s.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60inch OLED Display screens.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Overhead lights.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Sound system.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900"/>
              <a:buFont typeface="Roboto"/>
              <a:buChar char="•"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 VR play areas.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game will be periodically demonstrated by outsourced promotion company models in high action competitive matches as well as non-competitive sessions for the general public to play.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 all ages event runs until 10pm, pack down is to be completed by midnight. </a:t>
            </a:r>
            <a:endParaRPr sz="9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There will be food and drink at the venue and areas must be kept clean at all times.</a:t>
            </a:r>
            <a:endParaRPr sz="2400" b="0" i="0" u="none" strike="noStrike" cap="none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7925" y="1141774"/>
            <a:ext cx="3325500" cy="2217000"/>
          </a:xfrm>
          <a:prstGeom prst="roundRect">
            <a:avLst>
              <a:gd name="adj" fmla="val 5844"/>
            </a:avLst>
          </a:prstGeom>
          <a:noFill/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8"/>
          <p:cNvSpPr txBox="1">
            <a:spLocks noGrp="1"/>
          </p:cNvSpPr>
          <p:nvPr>
            <p:ph type="title"/>
          </p:nvPr>
        </p:nvSpPr>
        <p:spPr>
          <a:xfrm>
            <a:off x="323528" y="205979"/>
            <a:ext cx="836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00"/>
              <a:buFont typeface="Calibri"/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Health &amp; Safety|</a:t>
            </a:r>
            <a:r>
              <a:rPr lang="en-GB" sz="3000">
                <a:solidFill>
                  <a:srgbClr val="8CB3E3"/>
                </a:solidFill>
                <a:latin typeface="Roboto"/>
                <a:ea typeface="Roboto"/>
                <a:cs typeface="Roboto"/>
                <a:sym typeface="Roboto"/>
              </a:rPr>
              <a:t>Hazard list</a:t>
            </a:r>
            <a:endParaRPr sz="3000"/>
          </a:p>
        </p:txBody>
      </p:sp>
      <p:sp>
        <p:nvSpPr>
          <p:cNvPr id="271" name="Google Shape;271;p48"/>
          <p:cNvSpPr txBox="1">
            <a:spLocks noGrp="1"/>
          </p:cNvSpPr>
          <p:nvPr>
            <p:ph type="body" idx="1"/>
          </p:nvPr>
        </p:nvSpPr>
        <p:spPr>
          <a:xfrm>
            <a:off x="361350" y="1447075"/>
            <a:ext cx="8421300" cy="3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-GB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Mechanical: Loose lights, monitor not mounted properly, Tripping on cables and bags and objects</a:t>
            </a:r>
            <a:endParaRPr sz="1400" b="1" dirty="0">
              <a:solidFill>
                <a:schemeClr val="bg2">
                  <a:lumMod val="60000"/>
                  <a:lumOff val="4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bg2">
                  <a:lumMod val="60000"/>
                  <a:lumOff val="4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Physical: Eye stream from being in VR too long, Motion Sickness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bg2">
                  <a:lumMod val="60000"/>
                  <a:lumOff val="4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Chemical: Cleaning materials for VR are safe, Allergic reactions to food</a:t>
            </a:r>
            <a:endParaRPr sz="1400" b="1" dirty="0">
              <a:solidFill>
                <a:schemeClr val="bg2">
                  <a:lumMod val="60000"/>
                  <a:lumOff val="4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bg2">
                  <a:lumMod val="60000"/>
                  <a:lumOff val="4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-GB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Psychological: </a:t>
            </a:r>
            <a:r>
              <a:rPr lang="en-US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Being in VR and not knowing what’s going on, Pressure to set everything up in time</a:t>
            </a:r>
            <a:endParaRPr sz="1400" b="1" dirty="0">
              <a:solidFill>
                <a:schemeClr val="bg2">
                  <a:lumMod val="60000"/>
                  <a:lumOff val="4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bg2">
                  <a:lumMod val="60000"/>
                  <a:lumOff val="4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Electrical: Drinks being spilt on electrical equipment, Overloaded power (Surge protectors)</a:t>
            </a:r>
            <a:endParaRPr sz="1400" dirty="0">
              <a:solidFill>
                <a:schemeClr val="bg2">
                  <a:lumMod val="60000"/>
                  <a:lumOff val="4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900" dirty="0">
              <a:solidFill>
                <a:srgbClr val="92D05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GB" sz="900" dirty="0">
                <a:solidFill>
                  <a:srgbClr val="92D05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48"/>
          <p:cNvSpPr txBox="1"/>
          <p:nvPr/>
        </p:nvSpPr>
        <p:spPr>
          <a:xfrm>
            <a:off x="351775" y="1063375"/>
            <a:ext cx="8242800" cy="3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As part of a class discussion, list any potential hazards which could arise in the provided scenario.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1">
  <a:themeElements>
    <a:clrScheme name="Custom 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92D050"/>
      </a:hlink>
      <a:folHlink>
        <a:srgbClr val="92D05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1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F4542A8E7DD640B3BC4F081D67BD17" ma:contentTypeVersion="12" ma:contentTypeDescription="Create a new document." ma:contentTypeScope="" ma:versionID="d5bf00858abcaaac58db6e4f7131c933">
  <xsd:schema xmlns:xsd="http://www.w3.org/2001/XMLSchema" xmlns:xs="http://www.w3.org/2001/XMLSchema" xmlns:p="http://schemas.microsoft.com/office/2006/metadata/properties" xmlns:ns2="6ac566f0-206d-4bc5-bcec-ce830458d3f1" xmlns:ns3="4ba0a89f-8d28-45b8-8c8a-cf56563c9d8a" targetNamespace="http://schemas.microsoft.com/office/2006/metadata/properties" ma:root="true" ma:fieldsID="0159a7a0e8cdd945e9ef147c0a094156" ns2:_="" ns3:_="">
    <xsd:import namespace="6ac566f0-206d-4bc5-bcec-ce830458d3f1"/>
    <xsd:import namespace="4ba0a89f-8d28-45b8-8c8a-cf56563c9d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Se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c566f0-206d-4bc5-bcec-ce830458d3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Sesh" ma:index="17" nillable="true" ma:displayName="Sesh" ma:format="Dropdown" ma:internalName="Sesh" ma:percentage="FALSE">
      <xsd:simpleType>
        <xsd:restriction base="dms:Number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a0a89f-8d28-45b8-8c8a-cf56563c9d8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sh xmlns="6ac566f0-206d-4bc5-bcec-ce830458d3f1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D2D4178-7901-4AB0-9598-905A0236AC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c566f0-206d-4bc5-bcec-ce830458d3f1"/>
    <ds:schemaRef ds:uri="4ba0a89f-8d28-45b8-8c8a-cf56563c9d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AF45DE6-B5C7-42DE-A340-632CFB8BCC69}">
  <ds:schemaRefs>
    <ds:schemaRef ds:uri="http://purl.org/dc/elements/1.1/"/>
    <ds:schemaRef ds:uri="http://schemas.microsoft.com/office/2006/metadata/properties"/>
    <ds:schemaRef ds:uri="6ac566f0-206d-4bc5-bcec-ce830458d3f1"/>
    <ds:schemaRef ds:uri="http://purl.org/dc/terms/"/>
    <ds:schemaRef ds:uri="http://schemas.microsoft.com/office/2006/documentManagement/types"/>
    <ds:schemaRef ds:uri="4ba0a89f-8d28-45b8-8c8a-cf56563c9d8a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A4702B9-8519-42B9-B90E-9F919860CE7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379</Words>
  <Application>Microsoft Office PowerPoint</Application>
  <PresentationFormat>On-screen Show (16:9)</PresentationFormat>
  <Paragraphs>55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Roboto</vt:lpstr>
      <vt:lpstr>Calibri</vt:lpstr>
      <vt:lpstr>Simple Light</vt:lpstr>
      <vt:lpstr>Office Theme1</vt:lpstr>
      <vt:lpstr>Office Theme1</vt:lpstr>
      <vt:lpstr>Workplace Health &amp; Safety Assessment  </vt:lpstr>
      <vt:lpstr>Introduction</vt:lpstr>
      <vt:lpstr>Scenario|VR Game Demo</vt:lpstr>
      <vt:lpstr>Health &amp; Safety|Hazard list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Workplace Health &amp; Safety Assessment 1</dc:title>
  <dc:creator>admin</dc:creator>
  <cp:lastModifiedBy>admin</cp:lastModifiedBy>
  <cp:revision>18</cp:revision>
  <dcterms:modified xsi:type="dcterms:W3CDTF">2019-03-22T10:34:44Z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0x01010016F4542A8E7DD640B3BC4F081D67BD17</vt:lpwstr>
  </property>
</Properties>
</file>